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30" d="100"/>
          <a:sy n="30" d="100"/>
        </p:scale>
        <p:origin x="-2078" y="-86"/>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350" y="-15054"/>
            <a:ext cx="6877353" cy="12222107"/>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4274727"/>
            <a:ext cx="4370039" cy="2926759"/>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47947" y="7201483"/>
            <a:ext cx="4370039" cy="1950043"/>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168558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4"/>
            <a:ext cx="4760786" cy="6050844"/>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7947378"/>
            <a:ext cx="4760786" cy="2792821"/>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275728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64" y="1083733"/>
            <a:ext cx="4554137" cy="5373511"/>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25806" y="6457245"/>
            <a:ext cx="4064853" cy="677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7947378"/>
            <a:ext cx="4760786" cy="2792821"/>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
        <p:nvSpPr>
          <p:cNvPr id="24" name="TextBox 23"/>
          <p:cNvSpPr txBox="1"/>
          <p:nvPr/>
        </p:nvSpPr>
        <p:spPr>
          <a:xfrm>
            <a:off x="362034" y="1405116"/>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5131655"/>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1133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57199" y="3434645"/>
            <a:ext cx="4760786" cy="4614151"/>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8048796"/>
            <a:ext cx="4760786" cy="2691403"/>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4205730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581164" y="1083733"/>
            <a:ext cx="4554137" cy="5373511"/>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7134578"/>
            <a:ext cx="4760787" cy="914219"/>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8048796"/>
            <a:ext cx="4760786" cy="2691403"/>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
        <p:nvSpPr>
          <p:cNvPr id="24" name="TextBox 23"/>
          <p:cNvSpPr txBox="1"/>
          <p:nvPr/>
        </p:nvSpPr>
        <p:spPr>
          <a:xfrm>
            <a:off x="362034" y="1405116"/>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5131655"/>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85741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1886" y="1083733"/>
            <a:ext cx="4756099" cy="5373511"/>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7134578"/>
            <a:ext cx="4760787" cy="914219"/>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457199" y="8048796"/>
            <a:ext cx="4760786" cy="2691403"/>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861480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1046633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1083734"/>
            <a:ext cx="734109" cy="9335913"/>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457199" y="1083734"/>
            <a:ext cx="3896270" cy="9335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55744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34836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199" y="4801544"/>
            <a:ext cx="4760786" cy="324725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8048796"/>
            <a:ext cx="4760786" cy="15296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D382EC-D2B2-4ECB-9742-1ECCDB06623D}" type="datetimeFigureOut">
              <a:rPr lang="en-GB" smtClean="0"/>
              <a:t>11/11/2020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28371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3"/>
            <a:ext cx="4760786" cy="234808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3841047"/>
            <a:ext cx="2316082" cy="689915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901903" y="3841050"/>
            <a:ext cx="2316083" cy="689915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D382EC-D2B2-4ECB-9742-1ECCDB06623D}"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151342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3"/>
            <a:ext cx="4760785" cy="234808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199" y="3841747"/>
            <a:ext cx="2318004"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199" y="4866216"/>
            <a:ext cx="2318004" cy="587398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99980" y="3841747"/>
            <a:ext cx="2318004"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2899980" y="4866216"/>
            <a:ext cx="2318004" cy="587398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D382EC-D2B2-4ECB-9742-1ECCDB06623D}" type="datetimeFigureOut">
              <a:rPr lang="en-GB" smtClean="0"/>
              <a:t>11/11/2020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247466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1083733"/>
            <a:ext cx="4760786" cy="2348089"/>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D382EC-D2B2-4ECB-9742-1ECCDB06623D}" type="datetimeFigureOut">
              <a:rPr lang="en-GB" smtClean="0"/>
              <a:t>11/11/2020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258207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382EC-D2B2-4ECB-9742-1ECCDB06623D}" type="datetimeFigureOut">
              <a:rPr lang="en-GB" smtClean="0"/>
              <a:t>11/11/2020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41040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2664185"/>
            <a:ext cx="2092637" cy="2272828"/>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2678456" y="915423"/>
            <a:ext cx="2539528" cy="982477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4937012"/>
            <a:ext cx="2092637" cy="4594576"/>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04D382EC-D2B2-4ECB-9742-1ECCDB06623D}"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125860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8534400"/>
            <a:ext cx="4760786" cy="100753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199" y="1083733"/>
            <a:ext cx="4760786" cy="683683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57199" y="9541934"/>
            <a:ext cx="4760786" cy="1198265"/>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4D382EC-D2B2-4ECB-9742-1ECCDB06623D}" type="datetimeFigureOut">
              <a:rPr lang="en-GB" smtClean="0"/>
              <a:t>11/11/2020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5BA96D-6558-4753-9C9A-08A8F9CD2FCF}" type="slidenum">
              <a:rPr lang="en-GB" smtClean="0"/>
              <a:t>‹#›</a:t>
            </a:fld>
            <a:endParaRPr lang="en-GB"/>
          </a:p>
        </p:txBody>
      </p:sp>
    </p:spTree>
    <p:extLst>
      <p:ext uri="{BB962C8B-B14F-4D97-AF65-F5344CB8AC3E}">
        <p14:creationId xmlns:p14="http://schemas.microsoft.com/office/powerpoint/2010/main" val="252779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5054"/>
            <a:ext cx="6877354" cy="12222107"/>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1083733"/>
            <a:ext cx="4760785" cy="234808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199" y="3841050"/>
            <a:ext cx="4760786" cy="68991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3944" y="10740202"/>
            <a:ext cx="513099"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04D382EC-D2B2-4ECB-9742-1ECCDB06623D}" type="datetimeFigureOut">
              <a:rPr lang="en-GB" smtClean="0"/>
              <a:t>11/11/2020</a:t>
            </a:fld>
            <a:endParaRPr lang="en-GB"/>
          </a:p>
        </p:txBody>
      </p:sp>
      <p:sp>
        <p:nvSpPr>
          <p:cNvPr id="5" name="Footer Placeholder 4"/>
          <p:cNvSpPr>
            <a:spLocks noGrp="1"/>
          </p:cNvSpPr>
          <p:nvPr>
            <p:ph type="ftr" sz="quarter" idx="3"/>
          </p:nvPr>
        </p:nvSpPr>
        <p:spPr>
          <a:xfrm>
            <a:off x="457200" y="10740202"/>
            <a:ext cx="3467230" cy="64911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33507" y="10740202"/>
            <a:ext cx="384479" cy="649111"/>
          </a:xfrm>
          <a:prstGeom prst="rect">
            <a:avLst/>
          </a:prstGeom>
        </p:spPr>
        <p:txBody>
          <a:bodyPr vert="horz" lIns="91440" tIns="45720" rIns="91440" bIns="45720" rtlCol="0" anchor="ctr"/>
          <a:lstStyle>
            <a:lvl1pPr algn="r">
              <a:defRPr sz="675">
                <a:solidFill>
                  <a:schemeClr val="accent1"/>
                </a:solidFill>
              </a:defRPr>
            </a:lvl1pPr>
          </a:lstStyle>
          <a:p>
            <a:fld id="{925BA96D-6558-4753-9C9A-08A8F9CD2FCF}" type="slidenum">
              <a:rPr lang="en-GB" smtClean="0"/>
              <a:t>‹#›</a:t>
            </a:fld>
            <a:endParaRPr lang="en-GB"/>
          </a:p>
        </p:txBody>
      </p:sp>
    </p:spTree>
    <p:extLst>
      <p:ext uri="{BB962C8B-B14F-4D97-AF65-F5344CB8AC3E}">
        <p14:creationId xmlns:p14="http://schemas.microsoft.com/office/powerpoint/2010/main" val="408837796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9ECB-9AF5-4178-B0FE-3C29613DDF7F}"/>
              </a:ext>
            </a:extLst>
          </p:cNvPr>
          <p:cNvSpPr>
            <a:spLocks noGrp="1"/>
          </p:cNvSpPr>
          <p:nvPr>
            <p:ph type="ctrTitle"/>
          </p:nvPr>
        </p:nvSpPr>
        <p:spPr>
          <a:xfrm>
            <a:off x="847947" y="6997172"/>
            <a:ext cx="4370039" cy="1931675"/>
          </a:xfrm>
        </p:spPr>
        <p:txBody>
          <a:bodyPr/>
          <a:lstStyle/>
          <a:p>
            <a:r>
              <a:rPr lang="en-GB" dirty="0"/>
              <a:t>Work Placements, Letters, CV’s</a:t>
            </a:r>
          </a:p>
        </p:txBody>
      </p:sp>
      <p:sp>
        <p:nvSpPr>
          <p:cNvPr id="3" name="Subtitle 2">
            <a:extLst>
              <a:ext uri="{FF2B5EF4-FFF2-40B4-BE49-F238E27FC236}">
                <a16:creationId xmlns:a16="http://schemas.microsoft.com/office/drawing/2014/main" id="{779E579A-0C48-4CDF-870D-AA687CC21728}"/>
              </a:ext>
            </a:extLst>
          </p:cNvPr>
          <p:cNvSpPr>
            <a:spLocks noGrp="1"/>
          </p:cNvSpPr>
          <p:nvPr>
            <p:ph type="subTitle" idx="1"/>
          </p:nvPr>
        </p:nvSpPr>
        <p:spPr>
          <a:xfrm>
            <a:off x="847947" y="9923929"/>
            <a:ext cx="4370039" cy="1474475"/>
          </a:xfrm>
        </p:spPr>
        <p:txBody>
          <a:bodyPr/>
          <a:lstStyle/>
          <a:p>
            <a:endParaRPr lang="en-GB" dirty="0"/>
          </a:p>
        </p:txBody>
      </p:sp>
      <p:pic>
        <p:nvPicPr>
          <p:cNvPr id="1026" name="Picture 2" descr="Powerful CVs and Cover Letters: How to Stand Out">
            <a:extLst>
              <a:ext uri="{FF2B5EF4-FFF2-40B4-BE49-F238E27FC236}">
                <a16:creationId xmlns:a16="http://schemas.microsoft.com/office/drawing/2014/main" id="{AF474518-6CB5-45F7-8DAD-24128BE5BB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 y="4023360"/>
            <a:ext cx="4791456" cy="2872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50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Employers and Work Placements…</a:t>
            </a:r>
          </a:p>
        </p:txBody>
      </p:sp>
      <p:sp>
        <p:nvSpPr>
          <p:cNvPr id="3" name="Content Placeholder 2"/>
          <p:cNvSpPr>
            <a:spLocks noGrp="1"/>
          </p:cNvSpPr>
          <p:nvPr>
            <p:ph idx="1"/>
          </p:nvPr>
        </p:nvSpPr>
        <p:spPr>
          <a:xfrm>
            <a:off x="457199" y="2340864"/>
            <a:ext cx="4760786" cy="8399338"/>
          </a:xfrm>
        </p:spPr>
        <p:txBody>
          <a:bodyPr/>
          <a:lstStyle/>
          <a:p>
            <a:pPr marL="0" indent="0" algn="just">
              <a:buNone/>
            </a:pPr>
            <a:r>
              <a:rPr lang="en-GB" dirty="0"/>
              <a:t>The Work Placement Team at Wakefield College supports students with finding work placement opportunities but it may be that you wish to find one yourself or apply for an opportunity that you have  seen advertised.</a:t>
            </a:r>
          </a:p>
          <a:p>
            <a:pPr marL="0" indent="0" algn="just">
              <a:buNone/>
            </a:pPr>
            <a:r>
              <a:rPr lang="en-GB" dirty="0"/>
              <a:t>Although every employer is different, the majority prefer to be contacted formally by young people, when asking about work experience at their company.</a:t>
            </a:r>
          </a:p>
          <a:p>
            <a:pPr marL="0" indent="0" algn="just">
              <a:buNone/>
            </a:pPr>
            <a:r>
              <a:rPr lang="en-GB" dirty="0"/>
              <a:t>Employers  often ask for CV’s or application forms to be submitted to them so that they can make an informed choice about who they would like to interview/ offer a work placement to.</a:t>
            </a:r>
          </a:p>
          <a:p>
            <a:pPr marL="0" indent="0" algn="just">
              <a:buNone/>
            </a:pPr>
            <a:r>
              <a:rPr lang="en-GB" dirty="0"/>
              <a:t>This handout has been designed to help you understand how you can contact employers directly to ask about work experience and includes examples of the following:</a:t>
            </a:r>
          </a:p>
          <a:p>
            <a:pPr algn="just"/>
            <a:r>
              <a:rPr lang="en-GB" dirty="0"/>
              <a:t>A Speculative Letter</a:t>
            </a:r>
          </a:p>
          <a:p>
            <a:pPr algn="just"/>
            <a:r>
              <a:rPr lang="en-GB" dirty="0"/>
              <a:t>A Covering Letter</a:t>
            </a:r>
          </a:p>
          <a:p>
            <a:pPr algn="just"/>
            <a:r>
              <a:rPr lang="en-GB" dirty="0"/>
              <a:t>A  CV </a:t>
            </a:r>
          </a:p>
          <a:p>
            <a:pPr algn="just"/>
            <a:r>
              <a:rPr lang="en-GB" dirty="0"/>
              <a:t>An Application Form</a:t>
            </a:r>
          </a:p>
          <a:p>
            <a:pPr marL="0" indent="0">
              <a:buNone/>
            </a:pPr>
            <a:r>
              <a:rPr lang="en-GB" dirty="0"/>
              <a:t>It is important that you understand the purpose of each of these resources as they are all generally required when you are looking for employment/ work experience.</a:t>
            </a:r>
          </a:p>
          <a:p>
            <a:pPr marL="0" indent="0">
              <a:buNone/>
            </a:pPr>
            <a:r>
              <a:rPr lang="en-GB" dirty="0"/>
              <a:t>Read on to find out more….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71997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3"/>
            <a:ext cx="4760785" cy="770467"/>
          </a:xfrm>
        </p:spPr>
        <p:txBody>
          <a:bodyPr/>
          <a:lstStyle/>
          <a:p>
            <a:r>
              <a:rPr lang="en-GB" dirty="0"/>
              <a:t>A Speculative Letter</a:t>
            </a:r>
          </a:p>
        </p:txBody>
      </p:sp>
      <p:sp>
        <p:nvSpPr>
          <p:cNvPr id="3" name="Content Placeholder 2"/>
          <p:cNvSpPr>
            <a:spLocks noGrp="1"/>
          </p:cNvSpPr>
          <p:nvPr>
            <p:ph idx="1"/>
          </p:nvPr>
        </p:nvSpPr>
        <p:spPr>
          <a:xfrm>
            <a:off x="457199" y="1866901"/>
            <a:ext cx="4760786" cy="1562099"/>
          </a:xfrm>
        </p:spPr>
        <p:txBody>
          <a:bodyPr>
            <a:normAutofit fontScale="47500" lnSpcReduction="20000"/>
          </a:bodyPr>
          <a:lstStyle/>
          <a:p>
            <a:pPr marL="0" indent="0">
              <a:buNone/>
            </a:pPr>
            <a:r>
              <a:rPr lang="en-GB" sz="2500" dirty="0"/>
              <a:t>A speculative letter is sent to a company when they are not advertising any job roles. </a:t>
            </a:r>
          </a:p>
          <a:p>
            <a:pPr marL="0" indent="0">
              <a:buNone/>
            </a:pPr>
            <a:r>
              <a:rPr lang="en-GB" sz="2500" dirty="0"/>
              <a:t>You may have a particular company in mind that you would  like to complete work experience at.  This would be when you send a speculative letter to them, asking if they could offer some work experience to you. This letter can be adapted to an email by taking out the address details from the letter.</a:t>
            </a:r>
          </a:p>
          <a:p>
            <a:pPr marL="0" indent="0">
              <a:buNone/>
            </a:pPr>
            <a:r>
              <a:rPr lang="en-GB" sz="2500" dirty="0"/>
              <a:t>Below is a guideline of a speculative letter:</a:t>
            </a:r>
          </a:p>
          <a:p>
            <a:pPr marL="0" indent="0">
              <a:buNone/>
            </a:pPr>
            <a:endParaRPr lang="en-GB" sz="1900" dirty="0"/>
          </a:p>
          <a:p>
            <a:pPr marL="0" indent="0">
              <a:buNone/>
            </a:pPr>
            <a:endParaRPr lang="en-GB" dirty="0"/>
          </a:p>
        </p:txBody>
      </p:sp>
      <p:sp>
        <p:nvSpPr>
          <p:cNvPr id="5" name="TextBox 4"/>
          <p:cNvSpPr txBox="1"/>
          <p:nvPr/>
        </p:nvSpPr>
        <p:spPr>
          <a:xfrm rot="10800000" flipH="1" flipV="1">
            <a:off x="596898" y="3539952"/>
            <a:ext cx="4512735" cy="6601807"/>
          </a:xfrm>
          <a:prstGeom prst="rect">
            <a:avLst/>
          </a:prstGeom>
          <a:noFill/>
        </p:spPr>
        <p:txBody>
          <a:bodyPr wrap="square" rtlCol="0">
            <a:spAutoFit/>
          </a:bodyPr>
          <a:lstStyle/>
          <a:p>
            <a:pPr algn="r"/>
            <a:r>
              <a:rPr lang="en-GB" sz="900" i="1" dirty="0"/>
              <a:t>The 1</a:t>
            </a:r>
            <a:r>
              <a:rPr lang="en-GB" sz="900" i="1" baseline="30000" dirty="0"/>
              <a:t>st</a:t>
            </a:r>
            <a:r>
              <a:rPr lang="en-GB" sz="900" i="1" dirty="0"/>
              <a:t> line of your address,</a:t>
            </a:r>
            <a:endParaRPr lang="en-GB" sz="900" dirty="0"/>
          </a:p>
          <a:p>
            <a:pPr algn="r"/>
            <a:r>
              <a:rPr lang="en-GB" sz="900" i="1" dirty="0"/>
              <a:t>The 2</a:t>
            </a:r>
            <a:r>
              <a:rPr lang="en-GB" sz="900" i="1" baseline="30000" dirty="0"/>
              <a:t>nd</a:t>
            </a:r>
            <a:r>
              <a:rPr lang="en-GB" sz="900" i="1" dirty="0"/>
              <a:t> line of your address,</a:t>
            </a:r>
            <a:endParaRPr lang="en-GB" sz="900" dirty="0"/>
          </a:p>
          <a:p>
            <a:pPr algn="r"/>
            <a:r>
              <a:rPr lang="en-GB" sz="900" i="1" dirty="0"/>
              <a:t>Town/ City,</a:t>
            </a:r>
            <a:endParaRPr lang="en-GB" sz="900" dirty="0"/>
          </a:p>
          <a:p>
            <a:pPr algn="r"/>
            <a:r>
              <a:rPr lang="en-GB" sz="900" i="1" dirty="0"/>
              <a:t>Post Code</a:t>
            </a:r>
            <a:endParaRPr lang="en-GB" sz="900" dirty="0"/>
          </a:p>
          <a:p>
            <a:r>
              <a:rPr lang="en-GB" sz="900" i="1" dirty="0"/>
              <a:t>Company Name,</a:t>
            </a:r>
            <a:endParaRPr lang="en-GB" sz="900" dirty="0"/>
          </a:p>
          <a:p>
            <a:r>
              <a:rPr lang="en-GB" sz="900" i="1" dirty="0"/>
              <a:t>The 1</a:t>
            </a:r>
            <a:r>
              <a:rPr lang="en-GB" sz="900" i="1" baseline="30000" dirty="0"/>
              <a:t>st</a:t>
            </a:r>
            <a:r>
              <a:rPr lang="en-GB" sz="900" i="1" dirty="0"/>
              <a:t> line of the company address,</a:t>
            </a:r>
            <a:endParaRPr lang="en-GB" sz="900" dirty="0"/>
          </a:p>
          <a:p>
            <a:r>
              <a:rPr lang="en-GB" sz="900" i="1" dirty="0"/>
              <a:t>The 2</a:t>
            </a:r>
            <a:r>
              <a:rPr lang="en-GB" sz="900" i="1" baseline="30000" dirty="0"/>
              <a:t>nd</a:t>
            </a:r>
            <a:r>
              <a:rPr lang="en-GB" sz="900" i="1" dirty="0"/>
              <a:t> line of the company address,</a:t>
            </a:r>
            <a:endParaRPr lang="en-GB" sz="900" dirty="0"/>
          </a:p>
          <a:p>
            <a:r>
              <a:rPr lang="en-GB" sz="900" i="1" dirty="0"/>
              <a:t>Town/ City,</a:t>
            </a:r>
            <a:endParaRPr lang="en-GB" sz="900" dirty="0"/>
          </a:p>
          <a:p>
            <a:r>
              <a:rPr lang="en-GB" sz="900" i="1" dirty="0"/>
              <a:t>Post Code</a:t>
            </a:r>
            <a:endParaRPr lang="en-GB" sz="900" dirty="0"/>
          </a:p>
          <a:p>
            <a:r>
              <a:rPr lang="en-GB" sz="900" i="1" dirty="0"/>
              <a:t>Date</a:t>
            </a:r>
          </a:p>
          <a:p>
            <a:endParaRPr lang="en-GB" sz="900" dirty="0"/>
          </a:p>
          <a:p>
            <a:r>
              <a:rPr lang="en-GB" sz="900" dirty="0"/>
              <a:t>To Whom it May Concern,</a:t>
            </a:r>
          </a:p>
          <a:p>
            <a:pPr algn="just"/>
            <a:endParaRPr lang="en-GB" sz="900" b="1" dirty="0"/>
          </a:p>
          <a:p>
            <a:pPr algn="just"/>
            <a:r>
              <a:rPr lang="en-GB" sz="900" b="1" dirty="0"/>
              <a:t>First paragraph (Purpose of your letter)</a:t>
            </a:r>
          </a:p>
          <a:p>
            <a:pPr algn="just"/>
            <a:r>
              <a:rPr lang="en-GB" sz="900" dirty="0"/>
              <a:t>Introduce yourself and explain the reason why you are writing i.e. to ask if there are any work experience opportunities in the marketing department at that company. </a:t>
            </a:r>
          </a:p>
          <a:p>
            <a:pPr algn="just"/>
            <a:endParaRPr lang="en-GB" sz="900" b="1" dirty="0"/>
          </a:p>
          <a:p>
            <a:pPr algn="just"/>
            <a:r>
              <a:rPr lang="en-GB" sz="900" b="1" dirty="0"/>
              <a:t>Second paragraph (Explain why you need the placement)</a:t>
            </a:r>
            <a:endParaRPr lang="en-GB" sz="900" dirty="0"/>
          </a:p>
          <a:p>
            <a:pPr algn="just"/>
            <a:r>
              <a:rPr lang="en-GB" sz="900" dirty="0"/>
              <a:t>In this paragraph, you should mention the course that you are studying at Wakefield College and the reason why you would like to get some work experience e.g. to improve your knowledge of digital marketing and how the placement supports your course.</a:t>
            </a:r>
          </a:p>
          <a:p>
            <a:pPr algn="just"/>
            <a:endParaRPr lang="en-GB" sz="900" b="1" dirty="0"/>
          </a:p>
          <a:p>
            <a:pPr algn="just"/>
            <a:r>
              <a:rPr lang="en-GB" sz="900" b="1" dirty="0"/>
              <a:t>Third paragraph (Action required – how they can help you to use your skills and develop new ones)</a:t>
            </a:r>
            <a:endParaRPr lang="en-GB" sz="900" dirty="0"/>
          </a:p>
          <a:p>
            <a:pPr algn="just"/>
            <a:r>
              <a:rPr lang="en-GB" sz="900" dirty="0"/>
              <a:t>Explain why you would like a Work Placement at this particular company (have a look at their website to see their news. They may have recently won an award or raised some money for a local charity).</a:t>
            </a:r>
          </a:p>
          <a:p>
            <a:pPr algn="just"/>
            <a:r>
              <a:rPr lang="en-GB" sz="900" dirty="0"/>
              <a:t>Highlight the skills and personal qualities that you can offer the company and refer to your CV i.e. “When I worked at Smiths Shop as a Weekend Store Assistant, I developed my customer service skills and ability to work with others as part of a team. I feel that these skills will help me to fit easily into your team.”</a:t>
            </a:r>
          </a:p>
          <a:p>
            <a:pPr algn="just"/>
            <a:endParaRPr lang="en-GB" sz="900" b="1" dirty="0"/>
          </a:p>
          <a:p>
            <a:pPr algn="just"/>
            <a:r>
              <a:rPr lang="en-GB" sz="900" b="1" dirty="0"/>
              <a:t>Fourth paragraph (Conclusion)</a:t>
            </a:r>
            <a:endParaRPr lang="en-GB" sz="900" dirty="0"/>
          </a:p>
          <a:p>
            <a:pPr algn="just"/>
            <a:r>
              <a:rPr lang="en-GB" sz="900" dirty="0"/>
              <a:t>Thank the employer for taking the time to read your letter and give details of when you would be available for a placement interview if that is required.  Add that you have included your CV with this letter to give the employer further information about you.</a:t>
            </a:r>
          </a:p>
          <a:p>
            <a:pPr algn="just"/>
            <a:r>
              <a:rPr lang="en-GB" sz="900" dirty="0"/>
              <a:t>If you require any further information, you can contact my Work Placement Officer (their name) on (their telephone number) or by (their email address).</a:t>
            </a:r>
          </a:p>
          <a:p>
            <a:pPr algn="just"/>
            <a:r>
              <a:rPr lang="en-GB" sz="900" dirty="0"/>
              <a:t>Yours sincerely,</a:t>
            </a:r>
          </a:p>
          <a:p>
            <a:r>
              <a:rPr lang="en-GB" sz="900" dirty="0"/>
              <a:t> </a:t>
            </a:r>
            <a:endParaRPr lang="en-GB" sz="900" dirty="0">
              <a:latin typeface="Freestyle Script" panose="030804020302050B0404" pitchFamily="66" charset="0"/>
            </a:endParaRPr>
          </a:p>
          <a:p>
            <a:r>
              <a:rPr lang="en-GB" sz="900" dirty="0">
                <a:latin typeface="Freestyle Script" panose="030804020302050B0404" pitchFamily="66" charset="0"/>
              </a:rPr>
              <a:t>Joe </a:t>
            </a:r>
            <a:r>
              <a:rPr lang="en-GB" sz="900" dirty="0" err="1">
                <a:latin typeface="Freestyle Script" panose="030804020302050B0404" pitchFamily="66" charset="0"/>
              </a:rPr>
              <a:t>Bloggs</a:t>
            </a:r>
            <a:endParaRPr lang="en-GB" sz="900" dirty="0">
              <a:latin typeface="Freestyle Script" panose="030804020302050B0404" pitchFamily="66" charset="0"/>
            </a:endParaRPr>
          </a:p>
          <a:p>
            <a:r>
              <a:rPr lang="en-GB" sz="900" dirty="0">
                <a:latin typeface="Freestyle Script" panose="030804020302050B0404" pitchFamily="66" charset="0"/>
              </a:rPr>
              <a:t> </a:t>
            </a:r>
          </a:p>
          <a:p>
            <a:r>
              <a:rPr lang="en-GB" sz="900" dirty="0"/>
              <a:t>Joe </a:t>
            </a:r>
            <a:r>
              <a:rPr lang="en-GB" sz="900" dirty="0" err="1"/>
              <a:t>Bloggs</a:t>
            </a:r>
            <a:br>
              <a:rPr lang="en-GB" sz="900" dirty="0"/>
            </a:br>
            <a:r>
              <a:rPr lang="en-GB" sz="900" dirty="0"/>
              <a:t> </a:t>
            </a:r>
          </a:p>
        </p:txBody>
      </p:sp>
      <p:sp>
        <p:nvSpPr>
          <p:cNvPr id="6" name="TextBox 5"/>
          <p:cNvSpPr txBox="1"/>
          <p:nvPr/>
        </p:nvSpPr>
        <p:spPr>
          <a:xfrm>
            <a:off x="694267" y="10141759"/>
            <a:ext cx="4326466" cy="646331"/>
          </a:xfrm>
          <a:prstGeom prst="rect">
            <a:avLst/>
          </a:prstGeom>
          <a:noFill/>
        </p:spPr>
        <p:txBody>
          <a:bodyPr wrap="square" rtlCol="0">
            <a:spAutoFit/>
          </a:bodyPr>
          <a:lstStyle/>
          <a:p>
            <a:r>
              <a:rPr lang="en-GB" dirty="0"/>
              <a:t>Remember to check your spelling and grammar before you send your letter.</a:t>
            </a:r>
          </a:p>
        </p:txBody>
      </p:sp>
    </p:spTree>
    <p:extLst>
      <p:ext uri="{BB962C8B-B14F-4D97-AF65-F5344CB8AC3E}">
        <p14:creationId xmlns:p14="http://schemas.microsoft.com/office/powerpoint/2010/main" val="3329829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4"/>
            <a:ext cx="4760785" cy="728134"/>
          </a:xfrm>
        </p:spPr>
        <p:txBody>
          <a:bodyPr/>
          <a:lstStyle/>
          <a:p>
            <a:r>
              <a:rPr lang="en-GB" dirty="0"/>
              <a:t>A Covering Letter</a:t>
            </a:r>
          </a:p>
        </p:txBody>
      </p:sp>
      <p:sp>
        <p:nvSpPr>
          <p:cNvPr id="3" name="Content Placeholder 2"/>
          <p:cNvSpPr>
            <a:spLocks noGrp="1"/>
          </p:cNvSpPr>
          <p:nvPr>
            <p:ph idx="1"/>
          </p:nvPr>
        </p:nvSpPr>
        <p:spPr>
          <a:xfrm>
            <a:off x="457199" y="1727201"/>
            <a:ext cx="4760786" cy="1617132"/>
          </a:xfrm>
        </p:spPr>
        <p:txBody>
          <a:bodyPr>
            <a:normAutofit fontScale="92500" lnSpcReduction="10000"/>
          </a:bodyPr>
          <a:lstStyle/>
          <a:p>
            <a:pPr marL="0" indent="0" algn="just">
              <a:buNone/>
            </a:pPr>
            <a:r>
              <a:rPr lang="en-GB" dirty="0"/>
              <a:t>A covering letter is used to introduce yourself to a person/ company to express your interest in a particular job/ work placement role that they have advertised.</a:t>
            </a:r>
          </a:p>
          <a:p>
            <a:pPr marL="0" indent="0" algn="just">
              <a:buNone/>
            </a:pPr>
            <a:r>
              <a:rPr lang="en-GB" dirty="0"/>
              <a:t>You should send a copy of your CV with your covering letter, to give the employer more information about you.  </a:t>
            </a:r>
          </a:p>
          <a:p>
            <a:pPr marL="0" indent="0" algn="just">
              <a:buNone/>
            </a:pPr>
            <a:r>
              <a:rPr lang="en-GB" dirty="0"/>
              <a:t>Below is an example adapted from the REED website: </a:t>
            </a:r>
            <a:r>
              <a:rPr lang="en-GB" i="1" dirty="0"/>
              <a:t>(Again, this letter can be adapted to an email by taking the address details out of the letter)</a:t>
            </a:r>
          </a:p>
          <a:p>
            <a:pPr marL="0" indent="0" algn="just">
              <a:buNone/>
            </a:pPr>
            <a:endParaRPr lang="en-GB" dirty="0"/>
          </a:p>
        </p:txBody>
      </p:sp>
      <p:sp>
        <p:nvSpPr>
          <p:cNvPr id="4" name="TextBox 3"/>
          <p:cNvSpPr txBox="1"/>
          <p:nvPr/>
        </p:nvSpPr>
        <p:spPr>
          <a:xfrm>
            <a:off x="550332" y="3505200"/>
            <a:ext cx="4580467" cy="5355312"/>
          </a:xfrm>
          <a:prstGeom prst="rect">
            <a:avLst/>
          </a:prstGeom>
          <a:noFill/>
        </p:spPr>
        <p:txBody>
          <a:bodyPr wrap="square" rtlCol="0">
            <a:spAutoFit/>
          </a:bodyPr>
          <a:lstStyle/>
          <a:p>
            <a:pPr algn="r"/>
            <a:r>
              <a:rPr lang="en-GB" sz="900" dirty="0"/>
              <a:t>Your name</a:t>
            </a:r>
          </a:p>
          <a:p>
            <a:pPr algn="r"/>
            <a:r>
              <a:rPr lang="en-GB" sz="900" dirty="0"/>
              <a:t>Your address</a:t>
            </a:r>
          </a:p>
          <a:p>
            <a:pPr algn="r"/>
            <a:r>
              <a:rPr lang="en-GB" sz="900" dirty="0"/>
              <a:t>Your postcode</a:t>
            </a:r>
          </a:p>
          <a:p>
            <a:r>
              <a:rPr lang="en-GB" sz="900" dirty="0"/>
              <a:t>Employers name</a:t>
            </a:r>
          </a:p>
          <a:p>
            <a:r>
              <a:rPr lang="en-GB" sz="900" dirty="0"/>
              <a:t>Company address</a:t>
            </a:r>
          </a:p>
          <a:p>
            <a:r>
              <a:rPr lang="en-GB" sz="900" dirty="0"/>
              <a:t>Postcode</a:t>
            </a:r>
          </a:p>
          <a:p>
            <a:r>
              <a:rPr lang="en-GB" sz="900" dirty="0"/>
              <a:t>Date</a:t>
            </a:r>
          </a:p>
          <a:p>
            <a:endParaRPr lang="en-GB" sz="900" dirty="0"/>
          </a:p>
          <a:p>
            <a:pPr algn="just"/>
            <a:r>
              <a:rPr lang="en-GB" sz="900" dirty="0"/>
              <a:t>Dear Sir/ Madam (or name),</a:t>
            </a:r>
          </a:p>
          <a:p>
            <a:pPr algn="just"/>
            <a:endParaRPr lang="en-GB" sz="900" dirty="0"/>
          </a:p>
          <a:p>
            <a:pPr algn="just"/>
            <a:r>
              <a:rPr lang="en-GB" sz="900" dirty="0"/>
              <a:t>I am a student at Wakefield College currently studying (</a:t>
            </a:r>
            <a:r>
              <a:rPr lang="en-GB" sz="900" i="1" dirty="0"/>
              <a:t>title of subject</a:t>
            </a:r>
            <a:r>
              <a:rPr lang="en-GB" sz="900" dirty="0"/>
              <a:t>). I am writing in application for the work placement role which is advertised on (</a:t>
            </a:r>
            <a:r>
              <a:rPr lang="en-GB" sz="900" i="1" dirty="0"/>
              <a:t>your company website/ Indeed/ Facebook page</a:t>
            </a:r>
            <a:r>
              <a:rPr lang="en-GB" sz="900" dirty="0"/>
              <a:t>). I have included a copy of my CV for your consideration.</a:t>
            </a:r>
          </a:p>
          <a:p>
            <a:pPr algn="just"/>
            <a:endParaRPr lang="en-GB" sz="900" dirty="0"/>
          </a:p>
          <a:p>
            <a:pPr algn="just"/>
            <a:r>
              <a:rPr lang="en-GB" sz="900" dirty="0"/>
              <a:t>I am keen to gain some practical work experience in (</a:t>
            </a:r>
            <a:r>
              <a:rPr lang="en-GB" sz="900" i="1" dirty="0"/>
              <a:t>chosen field of work </a:t>
            </a:r>
            <a:r>
              <a:rPr lang="en-GB" sz="900" i="1" dirty="0" err="1"/>
              <a:t>i.e.Textile</a:t>
            </a:r>
            <a:r>
              <a:rPr lang="en-GB" sz="900" i="1" dirty="0"/>
              <a:t> Design</a:t>
            </a:r>
            <a:r>
              <a:rPr lang="en-GB" sz="900" dirty="0"/>
              <a:t>), because (</a:t>
            </a:r>
            <a:r>
              <a:rPr lang="en-GB" sz="900" i="1" dirty="0"/>
              <a:t>reason for pursuing a placement with this particular company and field</a:t>
            </a:r>
            <a:r>
              <a:rPr lang="en-GB" sz="900" dirty="0"/>
              <a:t>). I would be available to carry out the work experience on the dates that you have provided (</a:t>
            </a:r>
            <a:r>
              <a:rPr lang="en-GB" sz="900" i="1" dirty="0"/>
              <a:t>you should always check dates with your Tutor before agreeing to a work placement</a:t>
            </a:r>
            <a:r>
              <a:rPr lang="en-GB" sz="900" dirty="0"/>
              <a:t>).</a:t>
            </a:r>
          </a:p>
          <a:p>
            <a:pPr algn="just"/>
            <a:endParaRPr lang="en-GB" sz="900" dirty="0"/>
          </a:p>
          <a:p>
            <a:pPr algn="just"/>
            <a:r>
              <a:rPr lang="en-GB" sz="900" dirty="0"/>
              <a:t>I am a (</a:t>
            </a:r>
            <a:r>
              <a:rPr lang="en-GB" sz="900" i="1" dirty="0"/>
              <a:t>list relevant skills and personal attributes</a:t>
            </a:r>
            <a:r>
              <a:rPr lang="en-GB" sz="900" dirty="0"/>
              <a:t>), which can be shown in (</a:t>
            </a:r>
            <a:r>
              <a:rPr lang="en-GB" sz="900" i="1" dirty="0"/>
              <a:t>real life examples that demonstrate your skills i.e. a particular college assignment).</a:t>
            </a:r>
          </a:p>
          <a:p>
            <a:pPr algn="just"/>
            <a:endParaRPr lang="en-GB" sz="900" dirty="0"/>
          </a:p>
          <a:p>
            <a:pPr algn="just"/>
            <a:r>
              <a:rPr lang="en-GB" sz="900" dirty="0"/>
              <a:t>In my spare time, I like to (</a:t>
            </a:r>
            <a:r>
              <a:rPr lang="en-GB" sz="900" i="1" dirty="0"/>
              <a:t>relevant hobbies and interests</a:t>
            </a:r>
            <a:r>
              <a:rPr lang="en-GB" sz="900" dirty="0"/>
              <a:t>), and I’ve also (</a:t>
            </a:r>
            <a:r>
              <a:rPr lang="en-GB" sz="900" i="1" dirty="0"/>
              <a:t>had some experience in/I am a member of (list any groups/clubs other past work experience</a:t>
            </a:r>
            <a:r>
              <a:rPr lang="en-GB" sz="900" dirty="0"/>
              <a:t>).</a:t>
            </a:r>
          </a:p>
          <a:p>
            <a:pPr algn="just"/>
            <a:endParaRPr lang="en-GB" sz="900" i="1" dirty="0"/>
          </a:p>
          <a:p>
            <a:pPr algn="just"/>
            <a:r>
              <a:rPr lang="en-GB" sz="900" dirty="0"/>
              <a:t>As an enthusiastic student with a keen interest in what your organisation does, alongside an ability to learn new things and  aspirations to progress in this industry, I would be very grateful to be considered for an opportunity at (</a:t>
            </a:r>
            <a:r>
              <a:rPr lang="en-GB" sz="900" i="1" dirty="0"/>
              <a:t>company name</a:t>
            </a:r>
            <a:r>
              <a:rPr lang="en-GB" sz="900" dirty="0"/>
              <a:t>).</a:t>
            </a:r>
          </a:p>
          <a:p>
            <a:pPr algn="just"/>
            <a:endParaRPr lang="en-GB" sz="900" dirty="0"/>
          </a:p>
          <a:p>
            <a:pPr algn="just"/>
            <a:r>
              <a:rPr lang="en-GB" sz="900" dirty="0"/>
              <a:t>I look forward to hearing from you soon.</a:t>
            </a:r>
          </a:p>
          <a:p>
            <a:pPr algn="just"/>
            <a:endParaRPr lang="en-GB" sz="900" dirty="0"/>
          </a:p>
          <a:p>
            <a:pPr algn="just"/>
            <a:r>
              <a:rPr lang="en-GB" sz="900" dirty="0"/>
              <a:t>Yours sincerely,</a:t>
            </a:r>
          </a:p>
          <a:p>
            <a:pPr algn="just"/>
            <a:endParaRPr lang="en-GB" sz="900" dirty="0"/>
          </a:p>
          <a:p>
            <a:pPr algn="just"/>
            <a:r>
              <a:rPr lang="en-GB" sz="900" dirty="0">
                <a:latin typeface="Freestyle Script" panose="030804020302050B0404" pitchFamily="66" charset="0"/>
              </a:rPr>
              <a:t>Joe Boggs</a:t>
            </a:r>
          </a:p>
          <a:p>
            <a:pPr algn="just"/>
            <a:endParaRPr lang="en-GB" sz="900" dirty="0"/>
          </a:p>
          <a:p>
            <a:pPr algn="just"/>
            <a:r>
              <a:rPr lang="en-GB" sz="900" dirty="0"/>
              <a:t>Joe </a:t>
            </a:r>
            <a:r>
              <a:rPr lang="en-GB" sz="900" dirty="0" err="1"/>
              <a:t>Bloggs</a:t>
            </a:r>
            <a:endParaRPr lang="en-GB" sz="900" dirty="0"/>
          </a:p>
        </p:txBody>
      </p:sp>
      <p:sp>
        <p:nvSpPr>
          <p:cNvPr id="5" name="TextBox 4"/>
          <p:cNvSpPr txBox="1"/>
          <p:nvPr/>
        </p:nvSpPr>
        <p:spPr>
          <a:xfrm>
            <a:off x="643467" y="9067800"/>
            <a:ext cx="4140200" cy="646331"/>
          </a:xfrm>
          <a:prstGeom prst="rect">
            <a:avLst/>
          </a:prstGeom>
          <a:noFill/>
        </p:spPr>
        <p:txBody>
          <a:bodyPr wrap="square" rtlCol="0">
            <a:spAutoFit/>
          </a:bodyPr>
          <a:lstStyle/>
          <a:p>
            <a:r>
              <a:rPr lang="en-GB" dirty="0"/>
              <a:t>Remember to check your spelling and grammar before you send your letter.</a:t>
            </a:r>
          </a:p>
        </p:txBody>
      </p:sp>
    </p:spTree>
    <p:extLst>
      <p:ext uri="{BB962C8B-B14F-4D97-AF65-F5344CB8AC3E}">
        <p14:creationId xmlns:p14="http://schemas.microsoft.com/office/powerpoint/2010/main" val="146383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3734"/>
            <a:ext cx="4760785" cy="533400"/>
          </a:xfrm>
        </p:spPr>
        <p:txBody>
          <a:bodyPr/>
          <a:lstStyle/>
          <a:p>
            <a:r>
              <a:rPr lang="en-GB" dirty="0"/>
              <a:t>Your CV</a:t>
            </a:r>
          </a:p>
        </p:txBody>
      </p:sp>
      <p:sp>
        <p:nvSpPr>
          <p:cNvPr id="3" name="Content Placeholder 2"/>
          <p:cNvSpPr>
            <a:spLocks noGrp="1"/>
          </p:cNvSpPr>
          <p:nvPr>
            <p:ph idx="1"/>
          </p:nvPr>
        </p:nvSpPr>
        <p:spPr>
          <a:xfrm>
            <a:off x="457199" y="1752600"/>
            <a:ext cx="4760786" cy="8987602"/>
          </a:xfrm>
        </p:spPr>
        <p:txBody>
          <a:bodyPr>
            <a:normAutofit lnSpcReduction="10000"/>
          </a:bodyPr>
          <a:lstStyle/>
          <a:p>
            <a:pPr marL="0" indent="0" algn="just">
              <a:buNone/>
            </a:pPr>
            <a:r>
              <a:rPr lang="en-GB" dirty="0"/>
              <a:t>CV stands for Curriculum Vitae which loosely means ‘the course of my life’. Employers ask for CV’s when recruiting so that they can gather vital information about their applicants and decide who is the most suitable candidate to interview for the work placement/job role. CV’s should be clear and no longer than 2 A4 pages.</a:t>
            </a:r>
          </a:p>
          <a:p>
            <a:pPr marL="0" indent="0" algn="just">
              <a:buNone/>
            </a:pPr>
            <a:r>
              <a:rPr lang="en-GB" dirty="0"/>
              <a:t>Your CV should include the following information:</a:t>
            </a:r>
          </a:p>
          <a:p>
            <a:pPr algn="just"/>
            <a:r>
              <a:rPr lang="en-GB" dirty="0"/>
              <a:t>Your up to date contact details including your name, address, telephone number and email address.</a:t>
            </a:r>
          </a:p>
          <a:p>
            <a:pPr algn="just"/>
            <a:r>
              <a:rPr lang="en-GB" dirty="0"/>
              <a:t>A Personal Profile/ Statement section that explains who you are and what your job aspirations are (this should be amended to each role that you apply for).</a:t>
            </a:r>
          </a:p>
          <a:p>
            <a:pPr algn="just"/>
            <a:r>
              <a:rPr lang="en-GB" dirty="0"/>
              <a:t>A Key Skills section which gives a brief list of your most relevant skills.</a:t>
            </a:r>
          </a:p>
          <a:p>
            <a:pPr algn="just"/>
            <a:r>
              <a:rPr lang="en-GB" dirty="0"/>
              <a:t>Information about educational history and previous qualifications. You should always start with the most recent first and work your way backwards.</a:t>
            </a:r>
          </a:p>
          <a:p>
            <a:pPr algn="just"/>
            <a:r>
              <a:rPr lang="en-GB" dirty="0"/>
              <a:t>Information about previous work experience and employment. You should include details such as your job role, the name of the company that you worked for, the dates that you worked there. Again, start with the most recent first.</a:t>
            </a:r>
          </a:p>
          <a:p>
            <a:pPr algn="just"/>
            <a:r>
              <a:rPr lang="en-GB" dirty="0"/>
              <a:t>Hobbies and Interests section- this is optional, It includes information about what you enjoy doing in your spare time/ your accomplishments/ details of any groups that you are in. This section gives the employer a snapshot of who you are.</a:t>
            </a:r>
          </a:p>
          <a:p>
            <a:pPr algn="just"/>
            <a:r>
              <a:rPr lang="en-GB" dirty="0"/>
              <a:t>References available on request. You should always ask 2 people, not related to you and who have you known you for a while, if they are willing to be a reference for you before you pass their contact details on to an employer.</a:t>
            </a:r>
          </a:p>
          <a:p>
            <a:pPr algn="just"/>
            <a:endParaRPr lang="en-GB" dirty="0"/>
          </a:p>
          <a:p>
            <a:pPr marL="0" indent="0" algn="just">
              <a:buNone/>
            </a:pPr>
            <a:r>
              <a:rPr lang="en-GB" dirty="0"/>
              <a:t>Please see the next page for a CV template which will help you to create a basic CV. You can also use Career Coach to do this.</a:t>
            </a:r>
          </a:p>
          <a:p>
            <a:pPr marL="0" indent="0" algn="just">
              <a:buNone/>
            </a:pPr>
            <a:r>
              <a:rPr lang="en-GB" dirty="0"/>
              <a:t>You can find other templates online with different designs. It would be useful to look at these as it is important that your CV is individual and stands out from other peoples CV’s.</a:t>
            </a:r>
          </a:p>
        </p:txBody>
      </p:sp>
    </p:spTree>
    <p:extLst>
      <p:ext uri="{BB962C8B-B14F-4D97-AF65-F5344CB8AC3E}">
        <p14:creationId xmlns:p14="http://schemas.microsoft.com/office/powerpoint/2010/main" val="2252480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007533"/>
            <a:ext cx="4760786" cy="9732669"/>
          </a:xfrm>
        </p:spPr>
        <p:txBody>
          <a:bodyPr/>
          <a:lstStyle/>
          <a:p>
            <a:pPr marL="0" indent="0" algn="ctr">
              <a:buNone/>
            </a:pPr>
            <a:r>
              <a:rPr lang="en-GB" sz="1200" b="1" dirty="0"/>
              <a:t>Name</a:t>
            </a:r>
            <a:endParaRPr lang="en-GB" sz="1200" dirty="0"/>
          </a:p>
          <a:p>
            <a:pPr marL="0" indent="0" algn="ctr">
              <a:buNone/>
            </a:pPr>
            <a:r>
              <a:rPr lang="en-GB" sz="1200" b="1" dirty="0"/>
              <a:t>Address</a:t>
            </a:r>
            <a:endParaRPr lang="en-GB" sz="1200" dirty="0"/>
          </a:p>
          <a:p>
            <a:pPr marL="0" indent="0" algn="ctr">
              <a:buNone/>
            </a:pPr>
            <a:r>
              <a:rPr lang="en-GB" sz="1200" b="1" dirty="0"/>
              <a:t>Telephone/Mobile number</a:t>
            </a:r>
            <a:endParaRPr lang="en-GB" sz="1200" dirty="0"/>
          </a:p>
          <a:p>
            <a:pPr marL="0" indent="0" algn="ctr">
              <a:buNone/>
            </a:pPr>
            <a:r>
              <a:rPr lang="en-GB" sz="1200" b="1" dirty="0"/>
              <a:t>Email address</a:t>
            </a:r>
          </a:p>
          <a:p>
            <a:pPr marL="0" indent="0" algn="ctr">
              <a:buNone/>
            </a:pPr>
            <a:endParaRPr lang="en-GB" dirty="0"/>
          </a:p>
          <a:p>
            <a:pPr marL="0" indent="0">
              <a:buNone/>
            </a:pPr>
            <a:r>
              <a:rPr lang="en-GB" sz="1000" i="1" dirty="0"/>
              <a:t>A statement which describes who you are as a person and the career aspirations that you have. </a:t>
            </a:r>
          </a:p>
          <a:p>
            <a:pPr marL="0" indent="0" algn="ctr">
              <a:buNone/>
            </a:pPr>
            <a:endParaRPr lang="en-GB" dirty="0"/>
          </a:p>
          <a:p>
            <a:pPr marL="0" indent="0">
              <a:buNone/>
            </a:pPr>
            <a:endParaRPr lang="en-GB" dirty="0"/>
          </a:p>
          <a:p>
            <a:pPr marL="0" indent="0">
              <a:buNone/>
            </a:pPr>
            <a:endParaRPr lang="en-GB" dirty="0"/>
          </a:p>
          <a:p>
            <a:pPr marL="0" indent="0">
              <a:buNone/>
            </a:pPr>
            <a:r>
              <a:rPr lang="en-GB" sz="1000" i="1" dirty="0"/>
              <a:t>A clear bullet point list that identifies the key skills that you have that are relevant to the placement/job role that you are applying for.</a:t>
            </a:r>
          </a:p>
          <a:p>
            <a:pPr marL="0" indent="0">
              <a:buNone/>
            </a:pPr>
            <a:endParaRPr lang="en-GB" sz="1000" i="1" dirty="0"/>
          </a:p>
          <a:p>
            <a:pPr marL="0" indent="0">
              <a:buNone/>
            </a:pPr>
            <a:endParaRPr lang="en-GB" sz="1000" i="1" dirty="0"/>
          </a:p>
          <a:p>
            <a:pPr marL="0" indent="0">
              <a:buNone/>
            </a:pPr>
            <a:endParaRPr lang="en-GB" sz="1000" i="1" dirty="0"/>
          </a:p>
          <a:p>
            <a:pPr marL="0" lvl="0" indent="0" defTabSz="914400" fontAlgn="base">
              <a:spcBef>
                <a:spcPct val="0"/>
              </a:spcBef>
              <a:spcAft>
                <a:spcPct val="0"/>
              </a:spcAft>
              <a:buClrTx/>
              <a:buSzTx/>
              <a:buNone/>
            </a:pPr>
            <a:endParaRPr lang="en-GB" altLang="en-US" sz="1000" b="1" dirty="0">
              <a:solidFill>
                <a:schemeClr val="tx1"/>
              </a:solidFill>
              <a:latin typeface="Calibri" pitchFamily="34" charset="0"/>
              <a:ea typeface="Calibri" pitchFamily="34" charset="0"/>
              <a:cs typeface="Times New Roman" pitchFamily="18" charset="0"/>
            </a:endParaRPr>
          </a:p>
          <a:p>
            <a:pPr marL="0" lvl="0" indent="0" fontAlgn="base">
              <a:buNone/>
            </a:pPr>
            <a:r>
              <a:rPr lang="en-GB" altLang="en-US" sz="1000" b="1" i="1" dirty="0"/>
              <a:t>Dates attended: Wakefield College, Margaret Street, Wakefield WF1 2DH</a:t>
            </a:r>
          </a:p>
          <a:p>
            <a:pPr marL="0" lvl="0" indent="0" fontAlgn="base">
              <a:buNone/>
            </a:pPr>
            <a:r>
              <a:rPr lang="en-GB" altLang="en-US" sz="1000" b="1" i="1" dirty="0"/>
              <a:t>Qualifications gained/Currently studying …………………………………</a:t>
            </a:r>
          </a:p>
          <a:p>
            <a:pPr marL="0" lvl="0" indent="0" fontAlgn="base">
              <a:buNone/>
            </a:pPr>
            <a:endParaRPr lang="en-GB" altLang="en-US" sz="1000" b="1" i="1" dirty="0"/>
          </a:p>
          <a:p>
            <a:pPr marL="0" lvl="0" indent="0" fontAlgn="base">
              <a:buNone/>
            </a:pPr>
            <a:r>
              <a:rPr lang="en-GB" altLang="en-US" sz="1000" b="1" i="1" dirty="0"/>
              <a:t>Dates attended: (High School name), (High School address)</a:t>
            </a:r>
          </a:p>
          <a:p>
            <a:pPr marL="0" lvl="0" indent="0" fontAlgn="base">
              <a:buNone/>
            </a:pPr>
            <a:r>
              <a:rPr lang="en-GB" altLang="en-US" sz="1000" b="1" i="1" dirty="0"/>
              <a:t>GCSEs achieved: (list of subjects and grades).</a:t>
            </a:r>
          </a:p>
          <a:p>
            <a:pPr marL="0" indent="0">
              <a:buNone/>
            </a:pPr>
            <a:endParaRPr lang="en-GB" sz="1000" i="1" dirty="0"/>
          </a:p>
          <a:p>
            <a:pPr marL="0" indent="0">
              <a:buNone/>
            </a:pPr>
            <a:endParaRPr lang="en-GB" sz="1000" i="1" dirty="0"/>
          </a:p>
          <a:p>
            <a:pPr marL="0" indent="0">
              <a:buNone/>
            </a:pPr>
            <a:r>
              <a:rPr lang="en-GB" sz="1000" b="1" i="1" dirty="0"/>
              <a:t>Job Role, Company name, Company address</a:t>
            </a:r>
          </a:p>
          <a:p>
            <a:pPr marL="0" indent="0">
              <a:buNone/>
            </a:pPr>
            <a:r>
              <a:rPr lang="en-GB" sz="1000" i="1" dirty="0"/>
              <a:t>Responsibilities:</a:t>
            </a:r>
          </a:p>
          <a:p>
            <a:pPr marL="0" indent="0">
              <a:buNone/>
            </a:pPr>
            <a:r>
              <a:rPr lang="en-GB" sz="1000" i="1" dirty="0"/>
              <a:t>(Work backwards through the experience that you have had).</a:t>
            </a:r>
          </a:p>
          <a:p>
            <a:pPr marL="0" indent="0">
              <a:buNone/>
            </a:pPr>
            <a:endParaRPr lang="en-GB" sz="1000" i="1" dirty="0"/>
          </a:p>
          <a:p>
            <a:pPr marL="0" indent="0">
              <a:buNone/>
            </a:pPr>
            <a:endParaRPr lang="en-GB" sz="1000" i="1" dirty="0"/>
          </a:p>
          <a:p>
            <a:pPr marL="0" indent="0">
              <a:buNone/>
            </a:pPr>
            <a:r>
              <a:rPr lang="en-GB" sz="1000" i="1" dirty="0"/>
              <a:t>A short description of what you enjoy doing in your spare time/ details of any clubs that you are a member of/ accomplishments that you are proud of. This could include when you raised money for a charity, if you have completed your Duke of Edinburgh Award etc.</a:t>
            </a:r>
          </a:p>
          <a:p>
            <a:pPr marL="0" indent="0">
              <a:buNone/>
            </a:pPr>
            <a:endParaRPr lang="en-GB" sz="1000" i="1" dirty="0"/>
          </a:p>
          <a:p>
            <a:pPr marL="0" indent="0">
              <a:buNone/>
            </a:pPr>
            <a:r>
              <a:rPr lang="en-GB" sz="1000" i="1" dirty="0"/>
              <a:t>Available on request. </a:t>
            </a:r>
          </a:p>
          <a:p>
            <a:pPr marL="0" indent="0">
              <a:buNone/>
            </a:pPr>
            <a:r>
              <a:rPr lang="en-GB" sz="1000" i="1" dirty="0"/>
              <a:t>(If you have the contact details of 2 references and they are willing for you to share their details, these can be included on your CV).</a:t>
            </a:r>
          </a:p>
        </p:txBody>
      </p:sp>
      <p:graphicFrame>
        <p:nvGraphicFramePr>
          <p:cNvPr id="12" name="Table 11"/>
          <p:cNvGraphicFramePr>
            <a:graphicFrameLocks noGrp="1"/>
          </p:cNvGraphicFramePr>
          <p:nvPr>
            <p:extLst>
              <p:ext uri="{D42A27DB-BD31-4B8C-83A1-F6EECF244321}">
                <p14:modId xmlns:p14="http://schemas.microsoft.com/office/powerpoint/2010/main" val="1951420083"/>
              </p:ext>
            </p:extLst>
          </p:nvPr>
        </p:nvGraphicFramePr>
        <p:xfrm>
          <a:off x="457200" y="2319867"/>
          <a:ext cx="4760913" cy="186266"/>
        </p:xfrm>
        <a:graphic>
          <a:graphicData uri="http://schemas.openxmlformats.org/drawingml/2006/table">
            <a:tbl>
              <a:tblPr firstRow="1" firstCol="1" bandRow="1">
                <a:tableStyleId>{5C22544A-7EE6-4342-B048-85BDC9FD1C3A}</a:tableStyleId>
              </a:tblPr>
              <a:tblGrid>
                <a:gridCol w="4760913">
                  <a:extLst>
                    <a:ext uri="{9D8B030D-6E8A-4147-A177-3AD203B41FA5}">
                      <a16:colId xmlns:a16="http://schemas.microsoft.com/office/drawing/2014/main" val="20000"/>
                    </a:ext>
                  </a:extLst>
                </a:gridCol>
              </a:tblGrid>
              <a:tr h="186266">
                <a:tc>
                  <a:txBody>
                    <a:bodyPr/>
                    <a:lstStyle/>
                    <a:p>
                      <a:pPr algn="ctr">
                        <a:lnSpc>
                          <a:spcPct val="115000"/>
                        </a:lnSpc>
                        <a:spcAft>
                          <a:spcPts val="1000"/>
                        </a:spcAft>
                      </a:pPr>
                      <a:r>
                        <a:rPr lang="en-GB" sz="800" dirty="0">
                          <a:effectLst/>
                        </a:rPr>
                        <a:t>Personal Profile</a:t>
                      </a:r>
                      <a:endParaRPr lang="en-GB" sz="800" dirty="0">
                        <a:effectLst/>
                        <a:latin typeface="Calibri"/>
                        <a:ea typeface="Calibri"/>
                        <a:cs typeface="Times New Roman"/>
                      </a:endParaRPr>
                    </a:p>
                  </a:txBody>
                  <a:tcPr marL="52164" marR="52164" marT="0" marB="0"/>
                </a:tc>
                <a:extLst>
                  <a:ext uri="{0D108BD9-81ED-4DB2-BD59-A6C34878D82A}">
                    <a16:rowId xmlns:a16="http://schemas.microsoft.com/office/drawing/2014/main" val="10000"/>
                  </a:ext>
                </a:extLst>
              </a:tr>
            </a:tbl>
          </a:graphicData>
        </a:graphic>
      </p:graphicFrame>
      <p:sp>
        <p:nvSpPr>
          <p:cNvPr id="13" name="Rectangle 4"/>
          <p:cNvSpPr>
            <a:spLocks noChangeArrowheads="1"/>
          </p:cNvSpPr>
          <p:nvPr/>
        </p:nvSpPr>
        <p:spPr bwMode="auto">
          <a:xfrm>
            <a:off x="457200" y="721042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4294840378"/>
              </p:ext>
            </p:extLst>
          </p:nvPr>
        </p:nvGraphicFramePr>
        <p:xfrm>
          <a:off x="457200" y="3564467"/>
          <a:ext cx="4760913" cy="186266"/>
        </p:xfrm>
        <a:graphic>
          <a:graphicData uri="http://schemas.openxmlformats.org/drawingml/2006/table">
            <a:tbl>
              <a:tblPr firstRow="1" firstCol="1" bandRow="1">
                <a:tableStyleId>{5C22544A-7EE6-4342-B048-85BDC9FD1C3A}</a:tableStyleId>
              </a:tblPr>
              <a:tblGrid>
                <a:gridCol w="4760913">
                  <a:extLst>
                    <a:ext uri="{9D8B030D-6E8A-4147-A177-3AD203B41FA5}">
                      <a16:colId xmlns:a16="http://schemas.microsoft.com/office/drawing/2014/main" val="20000"/>
                    </a:ext>
                  </a:extLst>
                </a:gridCol>
              </a:tblGrid>
              <a:tr h="186266">
                <a:tc>
                  <a:txBody>
                    <a:bodyPr/>
                    <a:lstStyle/>
                    <a:p>
                      <a:pPr algn="ctr">
                        <a:lnSpc>
                          <a:spcPct val="115000"/>
                        </a:lnSpc>
                        <a:spcAft>
                          <a:spcPts val="1000"/>
                        </a:spcAft>
                      </a:pPr>
                      <a:r>
                        <a:rPr lang="en-GB" sz="800" dirty="0">
                          <a:effectLst/>
                        </a:rPr>
                        <a:t>Key Skills</a:t>
                      </a:r>
                      <a:endParaRPr lang="en-GB" sz="800" dirty="0">
                        <a:effectLst/>
                        <a:latin typeface="Calibri"/>
                        <a:ea typeface="Calibri"/>
                        <a:cs typeface="Times New Roman"/>
                      </a:endParaRPr>
                    </a:p>
                  </a:txBody>
                  <a:tcPr marL="52164" marR="52164" marT="0" marB="0"/>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303443445"/>
              </p:ext>
            </p:extLst>
          </p:nvPr>
        </p:nvGraphicFramePr>
        <p:xfrm>
          <a:off x="457200" y="4766734"/>
          <a:ext cx="4760913" cy="194733"/>
        </p:xfrm>
        <a:graphic>
          <a:graphicData uri="http://schemas.openxmlformats.org/drawingml/2006/table">
            <a:tbl>
              <a:tblPr firstRow="1" firstCol="1" bandRow="1">
                <a:tableStyleId>{5C22544A-7EE6-4342-B048-85BDC9FD1C3A}</a:tableStyleId>
              </a:tblPr>
              <a:tblGrid>
                <a:gridCol w="4760913">
                  <a:extLst>
                    <a:ext uri="{9D8B030D-6E8A-4147-A177-3AD203B41FA5}">
                      <a16:colId xmlns:a16="http://schemas.microsoft.com/office/drawing/2014/main" val="20000"/>
                    </a:ext>
                  </a:extLst>
                </a:gridCol>
              </a:tblGrid>
              <a:tr h="194733">
                <a:tc>
                  <a:txBody>
                    <a:bodyPr/>
                    <a:lstStyle/>
                    <a:p>
                      <a:pPr algn="ctr">
                        <a:lnSpc>
                          <a:spcPct val="115000"/>
                        </a:lnSpc>
                        <a:spcAft>
                          <a:spcPts val="1000"/>
                        </a:spcAft>
                      </a:pPr>
                      <a:r>
                        <a:rPr lang="en-GB" sz="800" dirty="0">
                          <a:effectLst/>
                        </a:rPr>
                        <a:t>Education and Qualifications</a:t>
                      </a:r>
                      <a:endParaRPr lang="en-GB" sz="800" dirty="0">
                        <a:effectLst/>
                        <a:latin typeface="Calibri"/>
                        <a:ea typeface="Calibri"/>
                        <a:cs typeface="Times New Roman"/>
                      </a:endParaRPr>
                    </a:p>
                  </a:txBody>
                  <a:tcPr marL="52164" marR="52164" marT="0" marB="0"/>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190133465"/>
              </p:ext>
            </p:extLst>
          </p:nvPr>
        </p:nvGraphicFramePr>
        <p:xfrm>
          <a:off x="457200" y="6460066"/>
          <a:ext cx="4760913" cy="237066"/>
        </p:xfrm>
        <a:graphic>
          <a:graphicData uri="http://schemas.openxmlformats.org/drawingml/2006/table">
            <a:tbl>
              <a:tblPr firstRow="1" firstCol="1" bandRow="1">
                <a:tableStyleId>{5C22544A-7EE6-4342-B048-85BDC9FD1C3A}</a:tableStyleId>
              </a:tblPr>
              <a:tblGrid>
                <a:gridCol w="4760913">
                  <a:extLst>
                    <a:ext uri="{9D8B030D-6E8A-4147-A177-3AD203B41FA5}">
                      <a16:colId xmlns:a16="http://schemas.microsoft.com/office/drawing/2014/main" val="20000"/>
                    </a:ext>
                  </a:extLst>
                </a:gridCol>
              </a:tblGrid>
              <a:tr h="237066">
                <a:tc>
                  <a:txBody>
                    <a:bodyPr/>
                    <a:lstStyle/>
                    <a:p>
                      <a:pPr algn="ctr">
                        <a:lnSpc>
                          <a:spcPct val="115000"/>
                        </a:lnSpc>
                        <a:spcAft>
                          <a:spcPts val="1000"/>
                        </a:spcAft>
                      </a:pPr>
                      <a:r>
                        <a:rPr lang="en-GB" sz="800" dirty="0">
                          <a:effectLst/>
                        </a:rPr>
                        <a:t>Work Experience</a:t>
                      </a:r>
                      <a:endParaRPr lang="en-GB" sz="800" dirty="0">
                        <a:effectLst/>
                        <a:latin typeface="Calibri"/>
                        <a:ea typeface="Calibri"/>
                        <a:cs typeface="Times New Roman"/>
                      </a:endParaRPr>
                    </a:p>
                  </a:txBody>
                  <a:tcPr marL="52164" marR="52164" marT="0" marB="0"/>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851939511"/>
              </p:ext>
            </p:extLst>
          </p:nvPr>
        </p:nvGraphicFramePr>
        <p:xfrm>
          <a:off x="457200" y="7890934"/>
          <a:ext cx="4760913" cy="203199"/>
        </p:xfrm>
        <a:graphic>
          <a:graphicData uri="http://schemas.openxmlformats.org/drawingml/2006/table">
            <a:tbl>
              <a:tblPr firstRow="1" firstCol="1" bandRow="1">
                <a:tableStyleId>{5C22544A-7EE6-4342-B048-85BDC9FD1C3A}</a:tableStyleId>
              </a:tblPr>
              <a:tblGrid>
                <a:gridCol w="4760913">
                  <a:extLst>
                    <a:ext uri="{9D8B030D-6E8A-4147-A177-3AD203B41FA5}">
                      <a16:colId xmlns:a16="http://schemas.microsoft.com/office/drawing/2014/main" val="20000"/>
                    </a:ext>
                  </a:extLst>
                </a:gridCol>
              </a:tblGrid>
              <a:tr h="203199">
                <a:tc>
                  <a:txBody>
                    <a:bodyPr/>
                    <a:lstStyle/>
                    <a:p>
                      <a:pPr algn="ctr">
                        <a:lnSpc>
                          <a:spcPct val="115000"/>
                        </a:lnSpc>
                        <a:spcAft>
                          <a:spcPts val="1000"/>
                        </a:spcAft>
                      </a:pPr>
                      <a:r>
                        <a:rPr lang="en-GB" sz="800" dirty="0">
                          <a:effectLst/>
                        </a:rPr>
                        <a:t>Hobbies and Interests</a:t>
                      </a:r>
                      <a:endParaRPr lang="en-GB" sz="800" dirty="0">
                        <a:effectLst/>
                        <a:latin typeface="Calibri"/>
                        <a:ea typeface="Calibri"/>
                        <a:cs typeface="Times New Roman"/>
                      </a:endParaRPr>
                    </a:p>
                  </a:txBody>
                  <a:tcPr marL="52164" marR="52164" marT="0" marB="0"/>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743795263"/>
              </p:ext>
            </p:extLst>
          </p:nvPr>
        </p:nvGraphicFramePr>
        <p:xfrm>
          <a:off x="457200" y="8952941"/>
          <a:ext cx="4760913" cy="199526"/>
        </p:xfrm>
        <a:graphic>
          <a:graphicData uri="http://schemas.openxmlformats.org/drawingml/2006/table">
            <a:tbl>
              <a:tblPr firstRow="1" firstCol="1" bandRow="1">
                <a:tableStyleId>{5C22544A-7EE6-4342-B048-85BDC9FD1C3A}</a:tableStyleId>
              </a:tblPr>
              <a:tblGrid>
                <a:gridCol w="4760913">
                  <a:extLst>
                    <a:ext uri="{9D8B030D-6E8A-4147-A177-3AD203B41FA5}">
                      <a16:colId xmlns:a16="http://schemas.microsoft.com/office/drawing/2014/main" val="20000"/>
                    </a:ext>
                  </a:extLst>
                </a:gridCol>
              </a:tblGrid>
              <a:tr h="199526">
                <a:tc>
                  <a:txBody>
                    <a:bodyPr/>
                    <a:lstStyle/>
                    <a:p>
                      <a:pPr algn="ctr">
                        <a:lnSpc>
                          <a:spcPct val="115000"/>
                        </a:lnSpc>
                        <a:spcAft>
                          <a:spcPts val="1000"/>
                        </a:spcAft>
                      </a:pPr>
                      <a:r>
                        <a:rPr lang="en-GB" sz="800" dirty="0">
                          <a:effectLst/>
                        </a:rPr>
                        <a:t>References</a:t>
                      </a:r>
                      <a:endParaRPr lang="en-GB" sz="800" dirty="0">
                        <a:effectLst/>
                        <a:latin typeface="Calibri"/>
                        <a:ea typeface="Calibri"/>
                        <a:cs typeface="Times New Roman"/>
                      </a:endParaRPr>
                    </a:p>
                  </a:txBody>
                  <a:tcPr marL="52164" marR="52164"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228621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152</TotalTime>
  <Words>1564</Words>
  <Application>Microsoft Office PowerPoint</Application>
  <PresentationFormat>Widescreen</PresentationFormat>
  <Paragraphs>129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Work Placements, Letters, CV’s</vt:lpstr>
      <vt:lpstr>Employers and Work Placements…</vt:lpstr>
      <vt:lpstr>A Speculative Letter</vt:lpstr>
      <vt:lpstr>A Covering Letter</vt:lpstr>
      <vt:lpstr>Your CV</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CV’s and Covering Letters </dc:title>
  <dc:creator>Helen Law</dc:creator>
  <cp:lastModifiedBy>susan law</cp:lastModifiedBy>
  <cp:revision>29</cp:revision>
  <dcterms:created xsi:type="dcterms:W3CDTF">2020-04-14T20:08:49Z</dcterms:created>
  <dcterms:modified xsi:type="dcterms:W3CDTF">2020-11-11T09:32:15Z</dcterms:modified>
</cp:coreProperties>
</file>